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82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201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78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393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22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11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63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093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23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076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648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0FE1B-528B-426D-8E2D-7B56D745D7F3}" type="datetimeFigureOut">
              <a:rPr lang="en-GB" smtClean="0"/>
              <a:t>01/09/2025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80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cid:8f9c9949-c112-4aa7-a5c3-b0a3e9463584@GBRP265.PROD.OUTLOOK.COM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815282" y="241355"/>
            <a:ext cx="5801470" cy="345305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63" dirty="0"/>
              <a:t>Year </a:t>
            </a:r>
            <a:endParaRPr lang="en-GB" sz="1463" dirty="0"/>
          </a:p>
        </p:txBody>
      </p:sp>
      <p:pic>
        <p:nvPicPr>
          <p:cNvPr id="6" name="Picture 5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7294" y="208356"/>
            <a:ext cx="699095" cy="4204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ounded Rectangle 7"/>
          <p:cNvSpPr/>
          <p:nvPr/>
        </p:nvSpPr>
        <p:spPr>
          <a:xfrm>
            <a:off x="883577" y="769544"/>
            <a:ext cx="4122066" cy="181690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996028" y="819743"/>
            <a:ext cx="410450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What should I already know?</a:t>
            </a:r>
          </a:p>
          <a:p>
            <a:endParaRPr lang="en-US" sz="1100" b="1" dirty="0">
              <a:latin typeface="Comic Sans MS" panose="030F0702030302020204" pitchFamily="66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Comic Sans MS" panose="030F0702030302020204" pitchFamily="66" charset="0"/>
              </a:rPr>
              <a:t>A compass can be a tool for showing the directions - North, South, East and West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100" dirty="0">
              <a:latin typeface="Comic Sans MS" panose="030F0702030302020204" pitchFamily="66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Comic Sans MS" panose="030F0702030302020204" pitchFamily="66" charset="0"/>
              </a:rPr>
              <a:t>A map is a 2D way of showing information and there are different types.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100" dirty="0">
              <a:latin typeface="Comic Sans MS" panose="030F0702030302020204" pitchFamily="66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Comic Sans MS" panose="030F0702030302020204" pitchFamily="66" charset="0"/>
              </a:rPr>
              <a:t>A key on a map explains what the symbols mean.</a:t>
            </a:r>
          </a:p>
          <a:p>
            <a:pPr lvl="0"/>
            <a:endParaRPr lang="en-US" sz="1200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Comic Sans MS" panose="030F0702030302020204" pitchFamily="66" charset="0"/>
            </a:endParaRPr>
          </a:p>
          <a:p>
            <a:endParaRPr lang="en-US" sz="1200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Comic Sans MS" panose="030F0702030302020204" pitchFamily="66" charset="0"/>
            </a:endParaRPr>
          </a:p>
          <a:p>
            <a:endParaRPr lang="en-GB" sz="1200" b="1" dirty="0">
              <a:latin typeface="Comic Sans MS" panose="030F0702030302020204" pitchFamily="66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098451" y="703189"/>
            <a:ext cx="4649013" cy="508458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069579" y="853333"/>
            <a:ext cx="39365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  <a:cs typeface="Arial" panose="020B0604020202020204" pitchFamily="34" charset="0"/>
              </a:rPr>
              <a:t>Key vocabulary and definitions</a:t>
            </a:r>
            <a:endParaRPr lang="en-GB" sz="1200" b="1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704312"/>
              </p:ext>
            </p:extLst>
          </p:nvPr>
        </p:nvGraphicFramePr>
        <p:xfrm>
          <a:off x="5274207" y="1451187"/>
          <a:ext cx="4379270" cy="394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9592">
                  <a:extLst>
                    <a:ext uri="{9D8B030D-6E8A-4147-A177-3AD203B41FA5}">
                      <a16:colId xmlns:a16="http://schemas.microsoft.com/office/drawing/2014/main" val="3312929776"/>
                    </a:ext>
                  </a:extLst>
                </a:gridCol>
                <a:gridCol w="2919678">
                  <a:extLst>
                    <a:ext uri="{9D8B030D-6E8A-4147-A177-3AD203B41FA5}">
                      <a16:colId xmlns:a16="http://schemas.microsoft.com/office/drawing/2014/main" val="1124306184"/>
                    </a:ext>
                  </a:extLst>
                </a:gridCol>
              </a:tblGrid>
              <a:tr h="486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Cardinal Points</a:t>
                      </a: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North, South, East and West</a:t>
                      </a:r>
                      <a:endParaRPr lang="en-GB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731331"/>
                  </a:ext>
                </a:extLst>
              </a:tr>
              <a:tr h="6094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Ordinal Points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kern="120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North-East, South-East, South-West, North-West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7072231"/>
                  </a:ext>
                </a:extLst>
              </a:tr>
              <a:tr h="6094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Ordnance Survey</a:t>
                      </a:r>
                      <a:r>
                        <a:rPr lang="en-GB" sz="1100" kern="1200" baseline="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maps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detailed</a:t>
                      </a:r>
                      <a:r>
                        <a:rPr lang="en-GB" sz="1100" kern="1200" baseline="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map</a:t>
                      </a: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Great Britain which shows physical and human features using symbols.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1336950"/>
                  </a:ext>
                </a:extLst>
              </a:tr>
              <a:tr h="3393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Physical Features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Natural features such as mountains, forests, deserts or lakes.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5320194"/>
                  </a:ext>
                </a:extLst>
              </a:tr>
              <a:tr h="4599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Human Features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Human</a:t>
                      </a:r>
                      <a:r>
                        <a:rPr lang="en-GB" sz="1100" kern="1200" baseline="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made features such as buildings, roads and bridges.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753057"/>
                  </a:ext>
                </a:extLst>
              </a:tr>
              <a:tr h="3393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Grid references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n-GB" sz="1100" kern="1200" baseline="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numbered squares on a map used to locate a place.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5966705"/>
                  </a:ext>
                </a:extLst>
              </a:tr>
              <a:tr h="3774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Easting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Numbers used in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grid reference that run west to east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7477022"/>
                  </a:ext>
                </a:extLst>
              </a:tr>
              <a:tr h="3220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Northing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Numbers used in grid references that run south to north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2285038"/>
                  </a:ext>
                </a:extLst>
              </a:tr>
              <a:tr h="3220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Tenths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something </a:t>
                      </a:r>
                      <a:r>
                        <a:rPr lang="en-US" sz="11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 divided </a:t>
                      </a: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into 10 equal parts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0162179"/>
                  </a:ext>
                </a:extLst>
              </a:tr>
            </a:tbl>
          </a:graphicData>
        </a:graphic>
      </p:graphicFrame>
      <p:sp>
        <p:nvSpPr>
          <p:cNvPr id="16" name="Rounded Rectangle 15"/>
          <p:cNvSpPr/>
          <p:nvPr/>
        </p:nvSpPr>
        <p:spPr>
          <a:xfrm>
            <a:off x="96445" y="2636611"/>
            <a:ext cx="2408339" cy="152917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2517322" y="211721"/>
            <a:ext cx="4920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4 and 6 figure grid references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9253" y="5322198"/>
            <a:ext cx="1388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010" y="2753362"/>
            <a:ext cx="1215169" cy="1259968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253933" y="2686101"/>
            <a:ext cx="13331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North  N</a:t>
            </a:r>
          </a:p>
          <a:p>
            <a:r>
              <a:rPr lang="en-US" sz="1100" dirty="0">
                <a:latin typeface="Comic Sans MS" panose="030F0702030302020204" pitchFamily="66" charset="0"/>
              </a:rPr>
              <a:t>North East  NE</a:t>
            </a:r>
          </a:p>
          <a:p>
            <a:r>
              <a:rPr lang="en-US" sz="1100" dirty="0">
                <a:latin typeface="Comic Sans MS" panose="030F0702030302020204" pitchFamily="66" charset="0"/>
              </a:rPr>
              <a:t>East  E</a:t>
            </a:r>
          </a:p>
          <a:p>
            <a:r>
              <a:rPr lang="en-US" sz="1100" dirty="0">
                <a:latin typeface="Comic Sans MS" panose="030F0702030302020204" pitchFamily="66" charset="0"/>
              </a:rPr>
              <a:t>South East  SE</a:t>
            </a:r>
          </a:p>
          <a:p>
            <a:r>
              <a:rPr lang="en-US" sz="1100" dirty="0">
                <a:latin typeface="Comic Sans MS" panose="030F0702030302020204" pitchFamily="66" charset="0"/>
              </a:rPr>
              <a:t>South  S</a:t>
            </a:r>
          </a:p>
          <a:p>
            <a:r>
              <a:rPr lang="en-US" sz="1100" dirty="0">
                <a:latin typeface="Comic Sans MS" panose="030F0702030302020204" pitchFamily="66" charset="0"/>
              </a:rPr>
              <a:t>South West  SW</a:t>
            </a:r>
          </a:p>
          <a:p>
            <a:r>
              <a:rPr lang="en-US" sz="1100" dirty="0">
                <a:latin typeface="Comic Sans MS" panose="030F0702030302020204" pitchFamily="66" charset="0"/>
              </a:rPr>
              <a:t>West  W</a:t>
            </a:r>
          </a:p>
          <a:p>
            <a:r>
              <a:rPr lang="en-US" sz="1100" dirty="0">
                <a:latin typeface="Comic Sans MS" panose="030F0702030302020204" pitchFamily="66" charset="0"/>
              </a:rPr>
              <a:t>North West  NW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9253" y="1302220"/>
            <a:ext cx="771699" cy="918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414423" y="6096278"/>
            <a:ext cx="326620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These number are put together to create a 4 digit grid reference </a:t>
            </a:r>
            <a:r>
              <a:rPr lang="en-US" sz="1100" dirty="0" err="1">
                <a:latin typeface="Comic Sans MS" panose="030F0702030302020204" pitchFamily="66" charset="0"/>
              </a:rPr>
              <a:t>e.g</a:t>
            </a:r>
            <a:r>
              <a:rPr lang="en-US" sz="1100" dirty="0">
                <a:latin typeface="Comic Sans MS" panose="030F0702030302020204" pitchFamily="66" charset="0"/>
              </a:rPr>
              <a:t> (32, 43), which refers to the bottom left corner of a square.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124131" y="4221869"/>
            <a:ext cx="4788923" cy="253597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8" name="Picture 7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1636" y="4268211"/>
            <a:ext cx="1314974" cy="1262375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77535" y="4265211"/>
            <a:ext cx="1720356" cy="1611126"/>
          </a:xfrm>
          <a:prstGeom prst="rect">
            <a:avLst/>
          </a:prstGeom>
        </p:spPr>
      </p:pic>
      <p:sp>
        <p:nvSpPr>
          <p:cNvPr id="83" name="TextBox 82"/>
          <p:cNvSpPr txBox="1"/>
          <p:nvPr/>
        </p:nvSpPr>
        <p:spPr>
          <a:xfrm>
            <a:off x="202134" y="5871355"/>
            <a:ext cx="266975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Eastings and northings are put together to create a 4 figure grid reference, which refers to the bottom left corner of a square. </a:t>
            </a:r>
            <a:r>
              <a:rPr lang="en-US" sz="1100" dirty="0" err="1">
                <a:latin typeface="Comic Sans MS" panose="030F0702030302020204" pitchFamily="66" charset="0"/>
              </a:rPr>
              <a:t>e.g</a:t>
            </a:r>
            <a:r>
              <a:rPr lang="en-US" sz="1100" dirty="0">
                <a:latin typeface="Comic Sans MS" panose="030F0702030302020204" pitchFamily="66" charset="0"/>
              </a:rPr>
              <a:t>   </a:t>
            </a:r>
          </a:p>
          <a:p>
            <a:r>
              <a:rPr lang="en-US" sz="1100" dirty="0">
                <a:latin typeface="Comic Sans MS" panose="030F0702030302020204" pitchFamily="66" charset="0"/>
              </a:rPr>
              <a:t>                                              (32, 43), 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cxnSp>
        <p:nvCxnSpPr>
          <p:cNvPr id="84" name="Straight Arrow Connector 83"/>
          <p:cNvCxnSpPr/>
          <p:nvPr/>
        </p:nvCxnSpPr>
        <p:spPr>
          <a:xfrm flipH="1" flipV="1">
            <a:off x="798510" y="4390212"/>
            <a:ext cx="3905" cy="9431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1070592" y="5568804"/>
            <a:ext cx="11494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eastings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 rot="16200000">
            <a:off x="87031" y="4685577"/>
            <a:ext cx="10963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northings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cxnSp>
        <p:nvCxnSpPr>
          <p:cNvPr id="88" name="Straight Arrow Connector 87"/>
          <p:cNvCxnSpPr/>
          <p:nvPr/>
        </p:nvCxnSpPr>
        <p:spPr>
          <a:xfrm>
            <a:off x="1003912" y="5558464"/>
            <a:ext cx="98105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2796574" y="5871354"/>
            <a:ext cx="21710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6 figure grid references are even more specific, they tell us where something is inside the square </a:t>
            </a:r>
            <a:r>
              <a:rPr lang="en-US" sz="1100" dirty="0" err="1">
                <a:latin typeface="Comic Sans MS" panose="030F0702030302020204" pitchFamily="66" charset="0"/>
              </a:rPr>
              <a:t>e.g</a:t>
            </a:r>
            <a:r>
              <a:rPr lang="en-US" sz="1100" dirty="0">
                <a:latin typeface="Comic Sans MS" panose="030F0702030302020204" pitchFamily="66" charset="0"/>
              </a:rPr>
              <a:t> (32</a:t>
            </a:r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3 </a:t>
            </a:r>
            <a:r>
              <a:rPr lang="en-US" sz="1100" dirty="0">
                <a:latin typeface="Comic Sans MS" panose="030F0702030302020204" pitchFamily="66" charset="0"/>
              </a:rPr>
              <a:t> 43</a:t>
            </a:r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US" sz="1100" dirty="0">
                <a:latin typeface="Comic Sans MS" panose="030F0702030302020204" pitchFamily="66" charset="0"/>
              </a:rPr>
              <a:t>)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5252809" y="5945457"/>
            <a:ext cx="4413744" cy="73305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TextBox 92"/>
          <p:cNvSpPr txBox="1"/>
          <p:nvPr/>
        </p:nvSpPr>
        <p:spPr>
          <a:xfrm>
            <a:off x="5346015" y="6060052"/>
            <a:ext cx="44014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Eastings are always identified and written first. </a:t>
            </a:r>
          </a:p>
          <a:p>
            <a:r>
              <a:rPr lang="en-US" sz="1100" dirty="0">
                <a:latin typeface="Comic Sans MS" panose="030F0702030302020204" pitchFamily="66" charset="0"/>
              </a:rPr>
              <a:t>Remember the phrase:  ‘Along the corridor and up the stairs’.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2581964" y="2643473"/>
            <a:ext cx="2333246" cy="152917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95" name="TextBox 94"/>
          <p:cNvSpPr txBox="1"/>
          <p:nvPr/>
        </p:nvSpPr>
        <p:spPr>
          <a:xfrm>
            <a:off x="2604607" y="2762115"/>
            <a:ext cx="1095696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US" sz="1100" dirty="0">
                <a:latin typeface="Comic Sans MS" panose="030F0702030302020204" pitchFamily="66" charset="0"/>
              </a:rPr>
              <a:t>Small pictures, letters or lines that represent a real- life feature.</a:t>
            </a:r>
            <a:endParaRPr lang="en-GB" sz="1100" dirty="0">
              <a:latin typeface="Comic Sans MS" panose="030F0702030302020204" pitchFamily="66" charset="0"/>
            </a:endParaRPr>
          </a:p>
          <a:p>
            <a:endParaRPr lang="en-GB" dirty="0"/>
          </a:p>
        </p:txBody>
      </p:sp>
      <p:pic>
        <p:nvPicPr>
          <p:cNvPr id="96" name="Picture 9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72991" y="2767622"/>
            <a:ext cx="389424" cy="541095"/>
          </a:xfrm>
          <a:prstGeom prst="rect">
            <a:avLst/>
          </a:prstGeom>
        </p:spPr>
      </p:pic>
      <p:sp>
        <p:nvSpPr>
          <p:cNvPr id="97" name="TextBox 96"/>
          <p:cNvSpPr txBox="1"/>
          <p:nvPr/>
        </p:nvSpPr>
        <p:spPr>
          <a:xfrm>
            <a:off x="4024249" y="2957403"/>
            <a:ext cx="8782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footpath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143033" y="3515038"/>
            <a:ext cx="8782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place of worship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pic>
        <p:nvPicPr>
          <p:cNvPr id="99" name="Picture 9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13874" y="3444464"/>
            <a:ext cx="471550" cy="499019"/>
          </a:xfrm>
          <a:prstGeom prst="rect">
            <a:avLst/>
          </a:prstGeom>
        </p:spPr>
      </p:pic>
      <p:sp>
        <p:nvSpPr>
          <p:cNvPr id="100" name="TextBox 99"/>
          <p:cNvSpPr txBox="1"/>
          <p:nvPr/>
        </p:nvSpPr>
        <p:spPr>
          <a:xfrm>
            <a:off x="3166349" y="2616917"/>
            <a:ext cx="1431541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mic Sans MS" panose="030F0702030302020204" pitchFamily="66" charset="0"/>
              </a:rPr>
              <a:t>Symbols</a:t>
            </a:r>
            <a:endParaRPr lang="en-GB" sz="1100" dirty="0">
              <a:latin typeface="Comic Sans MS" panose="030F0702030302020204" pitchFamily="66" charset="0"/>
            </a:endParaRPr>
          </a:p>
          <a:p>
            <a:endParaRPr lang="en-GB" dirty="0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6C99106-FC63-4F33-95B5-BF81EAEB6B2B}"/>
              </a:ext>
            </a:extLst>
          </p:cNvPr>
          <p:cNvPicPr/>
          <p:nvPr/>
        </p:nvPicPr>
        <p:blipFill>
          <a:blip r:embed="rId9"/>
          <a:stretch>
            <a:fillRect/>
          </a:stretch>
        </p:blipFill>
        <p:spPr>
          <a:xfrm>
            <a:off x="364682" y="151729"/>
            <a:ext cx="579755" cy="518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191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349</TotalTime>
  <Words>321</Words>
  <Application>Microsoft Office PowerPoint</Application>
  <PresentationFormat>A4 Paper (210x297 mm)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Malkin</dc:creator>
  <cp:lastModifiedBy>Emma Malkin</cp:lastModifiedBy>
  <cp:revision>80</cp:revision>
  <dcterms:created xsi:type="dcterms:W3CDTF">2021-07-05T15:10:03Z</dcterms:created>
  <dcterms:modified xsi:type="dcterms:W3CDTF">2025-09-01T13:54:38Z</dcterms:modified>
</cp:coreProperties>
</file>