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1" autoAdjust="0"/>
    <p:restoredTop sz="94660"/>
  </p:normalViewPr>
  <p:slideViewPr>
    <p:cSldViewPr snapToGrid="0">
      <p:cViewPr varScale="1">
        <p:scale>
          <a:sx n="86" d="100"/>
          <a:sy n="86" d="100"/>
        </p:scale>
        <p:origin x="85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0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9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7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8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cid:8f9c9949-c112-4aa7-a5c3-b0a3e9463584@GBRP265.PROD.OUTLOOK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15282" y="241355"/>
            <a:ext cx="5801470" cy="3453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63" dirty="0"/>
              <a:t>Year </a:t>
            </a:r>
            <a:endParaRPr lang="en-GB" sz="1463" dirty="0"/>
          </a:p>
        </p:txBody>
      </p:sp>
      <p:pic>
        <p:nvPicPr>
          <p:cNvPr id="6" name="Picture 5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294" y="208356"/>
            <a:ext cx="699095" cy="420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441750" y="634258"/>
            <a:ext cx="3951424" cy="205860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525885" y="682923"/>
            <a:ext cx="38802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What should I already know?</a:t>
            </a:r>
          </a:p>
          <a:p>
            <a:endParaRPr lang="en-US" sz="1200" b="1" dirty="0">
              <a:latin typeface="Comic Sans MS" panose="030F0702030302020204" pitchFamily="66" charset="0"/>
            </a:endParaRPr>
          </a:p>
          <a:p>
            <a:r>
              <a:rPr lang="en-US" sz="1200" dirty="0">
                <a:latin typeface="Comic Sans MS" panose="030F0702030302020204" pitchFamily="66" charset="0"/>
              </a:rPr>
              <a:t>The Earth is made up of different layers – solids, liquids and gases – this causes movement.</a:t>
            </a:r>
          </a:p>
          <a:p>
            <a:endParaRPr lang="en-US" sz="1200" dirty="0">
              <a:latin typeface="Comic Sans MS" panose="030F0702030302020204" pitchFamily="66" charset="0"/>
            </a:endParaRPr>
          </a:p>
          <a:p>
            <a:r>
              <a:rPr lang="en-US" sz="1200" dirty="0">
                <a:latin typeface="Comic Sans MS" panose="030F0702030302020204" pitchFamily="66" charset="0"/>
              </a:rPr>
              <a:t>Climate is the long term weather pattern in an area and there are mountainous climates around the world.</a:t>
            </a:r>
          </a:p>
          <a:p>
            <a:endParaRPr lang="en-US" sz="1200" b="1" dirty="0">
              <a:latin typeface="Comic Sans MS" panose="030F0702030302020204" pitchFamily="66" charset="0"/>
            </a:endParaRPr>
          </a:p>
          <a:p>
            <a:r>
              <a:rPr lang="en-US" sz="1200" dirty="0">
                <a:latin typeface="Comic Sans MS" panose="030F0702030302020204" pitchFamily="66" charset="0"/>
              </a:rPr>
              <a:t>Mountains are a natural physical feature.</a:t>
            </a:r>
          </a:p>
          <a:p>
            <a:endParaRPr lang="en-US" sz="1200" dirty="0">
              <a:latin typeface="Comic Sans MS" panose="030F0702030302020204" pitchFamily="66" charset="0"/>
            </a:endParaRPr>
          </a:p>
          <a:p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944049" y="710278"/>
            <a:ext cx="4867509" cy="442169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014863" y="727426"/>
            <a:ext cx="3936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cs typeface="Arial" panose="020B0604020202020204" pitchFamily="34" charset="0"/>
              </a:rPr>
              <a:t>Key vocabulary and definitions</a:t>
            </a:r>
            <a:endParaRPr lang="en-GB" sz="1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883318"/>
              </p:ext>
            </p:extLst>
          </p:nvPr>
        </p:nvGraphicFramePr>
        <p:xfrm>
          <a:off x="5187853" y="1020126"/>
          <a:ext cx="4374528" cy="3901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142">
                  <a:extLst>
                    <a:ext uri="{9D8B030D-6E8A-4147-A177-3AD203B41FA5}">
                      <a16:colId xmlns:a16="http://schemas.microsoft.com/office/drawing/2014/main" val="3312929776"/>
                    </a:ext>
                  </a:extLst>
                </a:gridCol>
                <a:gridCol w="3422386">
                  <a:extLst>
                    <a:ext uri="{9D8B030D-6E8A-4147-A177-3AD203B41FA5}">
                      <a16:colId xmlns:a16="http://schemas.microsoft.com/office/drawing/2014/main" val="1124306184"/>
                    </a:ext>
                  </a:extLst>
                </a:gridCol>
              </a:tblGrid>
              <a:tr h="350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31331"/>
                  </a:ext>
                </a:extLst>
              </a:tr>
              <a:tr h="260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highest point of a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mountain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827725"/>
                  </a:ext>
                </a:extLst>
              </a:tr>
              <a:tr h="2514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tectonic plate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omic Sans MS" panose="030F0702030302020204" pitchFamily="66" charset="0"/>
                        </a:rPr>
                        <a:t>Large, moving pieces of the Earth’s crust,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which</a:t>
                      </a:r>
                      <a:r>
                        <a:rPr lang="en-US" sz="11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fit together like a jigsaw.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753057"/>
                  </a:ext>
                </a:extLst>
              </a:tr>
              <a:tr h="2474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elevated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Higher than the surrounding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area.</a:t>
                      </a:r>
                      <a:endParaRPr lang="en-US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00585"/>
                  </a:ext>
                </a:extLst>
              </a:tr>
              <a:tr h="175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altitude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Height above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sea level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351737"/>
                  </a:ext>
                </a:extLst>
              </a:tr>
              <a:tr h="314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lava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magma reaches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surface, it is called lava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66705"/>
                  </a:ext>
                </a:extLst>
              </a:tr>
              <a:tr h="314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gorge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narrow valley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(lowland)</a:t>
                      </a: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with steep walls between hills and mountains.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0117655"/>
                  </a:ext>
                </a:extLst>
              </a:tr>
              <a:tr h="1911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erosion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Rocks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soil are worn away by water, wind, heat or ice.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77022"/>
                  </a:ext>
                </a:extLst>
              </a:tr>
              <a:tr h="24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tree line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After this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line, the trees cannot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grow.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687171"/>
                  </a:ext>
                </a:extLst>
              </a:tr>
              <a:tr h="350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noProof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snow line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Above this line, snow covers the mountain.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5886601"/>
                  </a:ext>
                </a:extLst>
              </a:tr>
              <a:tr h="1911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 something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has on a situation or person –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 be positive or negative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821054"/>
                  </a:ext>
                </a:extLst>
              </a:tr>
              <a:tr h="24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tourism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Activities done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by a visitor who is travelling for fun, not business.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501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208239" y="5757605"/>
            <a:ext cx="2487167" cy="933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96414" y="2837534"/>
            <a:ext cx="4798036" cy="137326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17322" y="211721"/>
            <a:ext cx="4920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67368" y="222769"/>
            <a:ext cx="456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  Mountains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5561" y="2845337"/>
            <a:ext cx="4762999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Mountain </a:t>
            </a:r>
            <a:r>
              <a:rPr lang="en-US" sz="1200" b="1">
                <a:latin typeface="Comic Sans MS" panose="030F0702030302020204" pitchFamily="66" charset="0"/>
              </a:rPr>
              <a:t>facts:</a:t>
            </a:r>
            <a:endParaRPr lang="en-US" sz="1150" b="1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50" dirty="0">
                <a:latin typeface="Comic Sans MS" panose="030F0702030302020204" pitchFamily="66" charset="0"/>
              </a:rPr>
              <a:t>They rise at least 300m above the surrounding area.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50" dirty="0">
                <a:latin typeface="Comic Sans MS" panose="030F0702030302020204" pitchFamily="66" charset="0"/>
              </a:rPr>
              <a:t>Can be found in ranges (groups) or individual mountains.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50" dirty="0">
                <a:latin typeface="Comic Sans MS" panose="030F0702030302020204" pitchFamily="66" charset="0"/>
              </a:rPr>
              <a:t>They can be jagged and have more than one peak (pointed part)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50" dirty="0">
                <a:latin typeface="Comic Sans MS" panose="030F0702030302020204" pitchFamily="66" charset="0"/>
              </a:rPr>
              <a:t>Not all mountains have the same climate.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50" dirty="0">
                <a:latin typeface="Comic Sans MS" panose="030F0702030302020204" pitchFamily="66" charset="0"/>
              </a:rPr>
              <a:t>The bottom of the mountain where it meets flat ground, is </a:t>
            </a:r>
          </a:p>
          <a:p>
            <a:r>
              <a:rPr lang="en-US" sz="1150" dirty="0">
                <a:latin typeface="Comic Sans MS" panose="030F0702030302020204" pitchFamily="66" charset="0"/>
              </a:rPr>
              <a:t>    called the foot or base.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5163215" y="1087758"/>
            <a:ext cx="10907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mountain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33942" y="1055675"/>
            <a:ext cx="30273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An elevated portion of the Earth’s crust.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6458" y="1352834"/>
            <a:ext cx="12540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summit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209139" y="5215394"/>
            <a:ext cx="4419775" cy="151630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4536" y="5536289"/>
            <a:ext cx="1911868" cy="1169311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283741" y="5272038"/>
            <a:ext cx="18421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mic Sans MS" panose="030F0702030302020204" pitchFamily="66" charset="0"/>
              </a:rPr>
              <a:t>Crust: 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A hard ‘shell 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like’ outer layer 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made of rock</a:t>
            </a:r>
            <a:r>
              <a:rPr lang="en-US" sz="12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19203" y="5327186"/>
            <a:ext cx="1647095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Mantle: </a:t>
            </a:r>
          </a:p>
          <a:p>
            <a:r>
              <a:rPr lang="en-US" sz="11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Hot, liquid rock</a:t>
            </a:r>
          </a:p>
          <a:p>
            <a:r>
              <a:rPr lang="en-US" sz="11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called magma. </a:t>
            </a:r>
          </a:p>
          <a:p>
            <a:endParaRPr lang="en-US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5325974" y="6227751"/>
            <a:ext cx="12441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mic Sans MS" panose="030F0702030302020204" pitchFamily="66" charset="0"/>
              </a:rPr>
              <a:t>Outer Core: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Liquid metal 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595950" y="6287955"/>
            <a:ext cx="12441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mic Sans MS" panose="030F0702030302020204" pitchFamily="66" charset="0"/>
              </a:rPr>
              <a:t>Inner Core</a:t>
            </a:r>
            <a:r>
              <a:rPr lang="en-US" sz="1100" dirty="0">
                <a:latin typeface="Comic Sans MS" panose="030F0702030302020204" pitchFamily="66" charset="0"/>
              </a:rPr>
              <a:t>: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Solid metal 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75222" y="5237658"/>
            <a:ext cx="2111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Layers of the Earth</a:t>
            </a:r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090" y="4301622"/>
            <a:ext cx="4840564" cy="24300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56816" y="4603977"/>
            <a:ext cx="4837634" cy="85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930879" y="4641669"/>
            <a:ext cx="10013" cy="2090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986301" y="4612514"/>
            <a:ext cx="21706" cy="21289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977997" y="4612655"/>
            <a:ext cx="2977" cy="21530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56816" y="5104670"/>
            <a:ext cx="4845838" cy="5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100203" y="6145114"/>
            <a:ext cx="4807725" cy="52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3647" y="4310257"/>
            <a:ext cx="3677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Mountain formation:</a:t>
            </a:r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51230" y="4665933"/>
            <a:ext cx="13920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Fault –block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mountains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3647" y="4663170"/>
            <a:ext cx="1139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Fold mountains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004719" y="4663170"/>
            <a:ext cx="1139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Volcanic mountains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flipH="1">
            <a:off x="3918857" y="4605179"/>
            <a:ext cx="140" cy="21004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035753" y="4661626"/>
            <a:ext cx="1139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Dome mountains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932218" y="4633375"/>
            <a:ext cx="9246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Plateau mountains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03" y="6194655"/>
            <a:ext cx="773120" cy="52459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2370" y="6200308"/>
            <a:ext cx="885825" cy="485775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40873" y="6228276"/>
            <a:ext cx="771367" cy="503419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20148" y="6214086"/>
            <a:ext cx="792281" cy="471997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57188" y="6197099"/>
            <a:ext cx="672254" cy="525440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40144" y="5131974"/>
            <a:ext cx="99064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Tectonic plates collide and rock is pushed up.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920541" y="5160782"/>
            <a:ext cx="112785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Cracks in the crust open up and rocks are  </a:t>
            </a:r>
            <a:r>
              <a:rPr lang="en-US" sz="1100">
                <a:latin typeface="Comic Sans MS" panose="030F0702030302020204" pitchFamily="66" charset="0"/>
              </a:rPr>
              <a:t>pushed either </a:t>
            </a:r>
            <a:r>
              <a:rPr lang="en-US" sz="1100" dirty="0">
                <a:latin typeface="Comic Sans MS" panose="030F0702030302020204" pitchFamily="66" charset="0"/>
              </a:rPr>
              <a:t>up or down.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980366" y="5099587"/>
            <a:ext cx="10918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Formed around volcanoes – layers of ash and lava that has cooled.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36928" y="5096939"/>
            <a:ext cx="10676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When magma is forced upwards, but doesn’t break through the crust.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887026" y="5042709"/>
            <a:ext cx="11430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Layers of ash and lava or plate collision, they are then shaped by erosion.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D7B3C5EA-4E9D-4A75-9B73-CFE98F86EA38}"/>
              </a:ext>
            </a:extLst>
          </p:cNvPr>
          <p:cNvPicPr/>
          <p:nvPr/>
        </p:nvPicPr>
        <p:blipFill>
          <a:blip r:embed="rId10"/>
          <a:stretch>
            <a:fillRect/>
          </a:stretch>
        </p:blipFill>
        <p:spPr>
          <a:xfrm>
            <a:off x="346043" y="95405"/>
            <a:ext cx="579755" cy="51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445</TotalTime>
  <Words>384</Words>
  <Application>Microsoft Office PowerPoint</Application>
  <PresentationFormat>A4 Paper (210x297 mm)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Malkin</dc:creator>
  <cp:lastModifiedBy>Emma Malkin</cp:lastModifiedBy>
  <cp:revision>85</cp:revision>
  <dcterms:created xsi:type="dcterms:W3CDTF">2021-07-05T15:10:03Z</dcterms:created>
  <dcterms:modified xsi:type="dcterms:W3CDTF">2025-09-15T12:39:16Z</dcterms:modified>
</cp:coreProperties>
</file>