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01/04/2025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8f9c9949-c112-4aa7-a5c3-b0a3e9463584@GBRP265.PROD.OUTLOOK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63" dirty="0"/>
              <a:t>Year </a:t>
            </a:r>
            <a:endParaRPr lang="en-GB" sz="1463" dirty="0"/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498407" y="677922"/>
            <a:ext cx="4167400" cy="184528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23785" y="717777"/>
            <a:ext cx="3955901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  <a:endParaRPr lang="en-US" sz="1100" dirty="0">
              <a:latin typeface="Comic Sans MS" panose="030F0702030302020204" pitchFamily="66" charset="0"/>
            </a:endParaRPr>
          </a:p>
          <a:p>
            <a:endParaRPr lang="en-US" sz="11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omic Sans MS" panose="030F0702030302020204" pitchFamily="66" charset="0"/>
              </a:rPr>
              <a:t>Climate is the long term weather pattern in an area and  South America has many different climates.</a:t>
            </a:r>
          </a:p>
          <a:p>
            <a:endParaRPr lang="en-US" sz="11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omic Sans MS" panose="030F0702030302020204" pitchFamily="66" charset="0"/>
              </a:rPr>
              <a:t>Latitude is how far north or south a place is from the Equator.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omic Sans MS" panose="030F0702030302020204" pitchFamily="66" charset="0"/>
              </a:rPr>
              <a:t>A habitat is the natural home of a plant, animal or other organism.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dirty="0">
              <a:latin typeface="Comic Sans MS" panose="030F0702030302020204" pitchFamily="66" charset="0"/>
            </a:endParaRPr>
          </a:p>
          <a:p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214385" y="668776"/>
            <a:ext cx="4584814" cy="606169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GB" b="1" dirty="0"/>
              <a:t>Amazon Rainforest </a:t>
            </a:r>
            <a:endParaRPr lang="en-GB" dirty="0"/>
          </a:p>
          <a:p>
            <a:pPr fontAlgn="t"/>
            <a:r>
              <a:rPr lang="en-GB" dirty="0"/>
              <a:t>Located in South America, it is mostly contained in Brazil, Peru, Ecuador and Colombia. It is the largest rainforest in the world. </a:t>
            </a:r>
          </a:p>
          <a:p>
            <a:pPr fontAlgn="t"/>
            <a:r>
              <a:rPr lang="en-GB" dirty="0"/>
              <a:t>It produces 20% of the Earth’s oxygen</a:t>
            </a:r>
          </a:p>
          <a:p>
            <a:pPr fontAlgn="t"/>
            <a:r>
              <a:rPr lang="en-GB" dirty="0"/>
              <a:t>It is 5.5 million acres. The UK and Ireland could fit into it 17 times!</a:t>
            </a:r>
          </a:p>
          <a:p>
            <a:pPr fontAlgn="t"/>
            <a:r>
              <a:rPr lang="en-GB" dirty="0"/>
              <a:t>It is home to 40,000 plant species, 1,300 bird species, 3,000 types of fish, 430 mammals and 2.5 million different insects.</a:t>
            </a:r>
          </a:p>
          <a:p>
            <a:pPr algn="ctr"/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217771" y="640543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314450"/>
              </p:ext>
            </p:extLst>
          </p:nvPr>
        </p:nvGraphicFramePr>
        <p:xfrm>
          <a:off x="5399504" y="998772"/>
          <a:ext cx="4256943" cy="5370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3146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3013797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420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4467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vegetation belt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827725"/>
                  </a:ext>
                </a:extLst>
              </a:tr>
              <a:tr h="422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ecosystem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Plants and animals that are interconnected and rely on each other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53057"/>
                  </a:ext>
                </a:extLst>
              </a:tr>
              <a:tr h="375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biome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eco system that covers a large area.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00585"/>
                  </a:ext>
                </a:extLst>
              </a:tr>
              <a:tr h="362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omic Sans MS" panose="030F0702030302020204" pitchFamily="66" charset="0"/>
                        </a:rPr>
                        <a:t>South America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continent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</a:t>
                      </a:r>
                      <a:r>
                        <a:rPr lang="en-US" sz="11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landmass found mainly </a:t>
                      </a: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the southern hemisphere.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66705"/>
                  </a:ext>
                </a:extLst>
              </a:tr>
              <a:tr h="3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Tropic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US" sz="1100" baseline="0" dirty="0"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Cancer and Capricorn</a:t>
                      </a:r>
                      <a:endParaRPr lang="en-GB" sz="1100" dirty="0"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Lines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that are</a:t>
                      </a: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north and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south of the Equator, they define the tropical region.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422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Emergent 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Tallest trees,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direct sunlight and small animals live here e.g. birds or monkeys.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85038"/>
                  </a:ext>
                </a:extLst>
              </a:tr>
              <a:tr h="4225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Canopy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Trees form a roof over the plants below, toucans, tree frogs and lizards live here.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687171"/>
                  </a:ext>
                </a:extLst>
              </a:tr>
              <a:tr h="534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Understory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Damp </a:t>
                      </a: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 little sunlight and short trees. Jaguars and beetles can live here.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954109"/>
                  </a:ext>
                </a:extLst>
              </a:tr>
              <a:tr h="400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Forest floor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Lowest layer, dark with lots of insects and larger animals e.g. anteaters and gorillas.</a:t>
                      </a: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821054"/>
                  </a:ext>
                </a:extLst>
              </a:tr>
              <a:tr h="422597">
                <a:tc>
                  <a:txBody>
                    <a:bodyPr/>
                    <a:lstStyle/>
                    <a:p>
                      <a:pPr fontAlgn="t"/>
                      <a:r>
                        <a:rPr lang="en-US" sz="1100" b="0" dirty="0">
                          <a:latin typeface="Comic Sans MS" panose="030F0702030302020204" pitchFamily="66" charset="0"/>
                        </a:rPr>
                        <a:t>d</a:t>
                      </a:r>
                      <a:r>
                        <a:rPr lang="en-US" sz="1100" b="0">
                          <a:latin typeface="Comic Sans MS" panose="030F0702030302020204" pitchFamily="66" charset="0"/>
                        </a:rPr>
                        <a:t>eforestation</a:t>
                      </a:r>
                      <a:endParaRPr lang="en-GB" sz="1100" b="0" dirty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latin typeface="Comic Sans MS" panose="030F0702030302020204" pitchFamily="66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100" b="0" dirty="0">
                          <a:latin typeface="Comic Sans MS" panose="030F0702030302020204" pitchFamily="66" charset="0"/>
                        </a:rPr>
                        <a:t>Forests  are cut down or cleared, so the land can be used for a</a:t>
                      </a:r>
                      <a:r>
                        <a:rPr lang="en-US" sz="1100" b="0" baseline="0" dirty="0">
                          <a:latin typeface="Comic Sans MS" panose="030F0702030302020204" pitchFamily="66" charset="0"/>
                        </a:rPr>
                        <a:t> different purpose.</a:t>
                      </a:r>
                      <a:endParaRPr lang="en-GB" sz="1100" b="0" dirty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dirty="0">
                        <a:latin typeface="Comic Sans MS" panose="030F0702030302020204" pitchFamily="66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65011"/>
                  </a:ext>
                </a:extLst>
              </a:tr>
              <a:tr h="4225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endangered</a:t>
                      </a:r>
                      <a:endParaRPr lang="en-GB" sz="1100" dirty="0"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Comic Sans MS" panose="030F0702030302020204" pitchFamily="66" charset="0"/>
                        </a:rPr>
                        <a:t>At risk of disappearing forever, becoming extinct.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379612"/>
                  </a:ext>
                </a:extLst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62595" y="2726720"/>
            <a:ext cx="2865044" cy="196426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208239" y="5757605"/>
            <a:ext cx="2487167" cy="933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140232" y="4811086"/>
            <a:ext cx="2410036" cy="191938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2855373" y="4425099"/>
            <a:ext cx="2298890" cy="226551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17322" y="211721"/>
            <a:ext cx="492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79811" y="222503"/>
            <a:ext cx="456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Year 5   </a:t>
            </a:r>
            <a:r>
              <a:rPr lang="en-US">
                <a:latin typeface="Comic Sans MS" panose="030F0702030302020204" pitchFamily="66" charset="0"/>
              </a:rPr>
              <a:t>The Rainforest Biome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69" y="5133965"/>
            <a:ext cx="1450401" cy="108024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65824" y="4819830"/>
            <a:ext cx="2174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mic Sans MS" panose="030F0702030302020204" pitchFamily="66" charset="0"/>
              </a:rPr>
              <a:t>South America’s climates</a:t>
            </a:r>
            <a:endParaRPr lang="en-GB" sz="1100" b="1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4462" y="6193684"/>
            <a:ext cx="30726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Tropical climate = warm to hot temperatures and lots of rainfall.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F74DD7C1-B06B-40F1-B8AB-ACCCD5DBCB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231" y="2958824"/>
            <a:ext cx="2709771" cy="1500052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101984" y="4111172"/>
            <a:ext cx="1822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Amazon </a:t>
            </a:r>
          </a:p>
          <a:p>
            <a:r>
              <a:rPr lang="en-US" sz="1000" dirty="0">
                <a:latin typeface="Comic Sans MS" panose="030F0702030302020204" pitchFamily="66" charset="0"/>
              </a:rPr>
              <a:t>rainforest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458469" y="3798166"/>
            <a:ext cx="301216" cy="3303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49">
            <a:extLst>
              <a:ext uri="{FF2B5EF4-FFF2-40B4-BE49-F238E27FC236}">
                <a16:creationId xmlns:a16="http://schemas.microsoft.com/office/drawing/2014/main" id="{C30E4B6A-93E5-49AB-A940-D5E6F9A3EA0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655" r="5006"/>
          <a:stretch/>
        </p:blipFill>
        <p:spPr>
          <a:xfrm>
            <a:off x="3015293" y="4584304"/>
            <a:ext cx="1999444" cy="2009806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3104409" y="4425099"/>
            <a:ext cx="19422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mic Sans MS" panose="030F0702030302020204" pitchFamily="66" charset="0"/>
              </a:rPr>
              <a:t>Layers of the rainforest</a:t>
            </a:r>
            <a:endParaRPr lang="en-GB" sz="1100" b="1" dirty="0">
              <a:latin typeface="Comic Sans MS" panose="030F0702030302020204" pitchFamily="66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2946003" y="2554829"/>
            <a:ext cx="2231605" cy="180422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4243316" y="4852825"/>
            <a:ext cx="844983" cy="15946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4157290" y="4811086"/>
            <a:ext cx="15740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 Emergent 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04660" y="5475027"/>
            <a:ext cx="8836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Canopy 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57290" y="5896911"/>
            <a:ext cx="15740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Understory 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180364" y="6286604"/>
            <a:ext cx="15740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Forest Floor 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37188" y="2726720"/>
            <a:ext cx="23028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mic Sans MS" panose="030F0702030302020204" pitchFamily="66" charset="0"/>
              </a:rPr>
              <a:t>Where are rainforests found?</a:t>
            </a:r>
            <a:endParaRPr lang="en-GB" sz="1100" b="1" dirty="0">
              <a:latin typeface="Comic Sans MS" panose="030F0702030302020204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396319" y="998772"/>
            <a:ext cx="1210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rainforest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634373" y="990016"/>
            <a:ext cx="27170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Dense forest normally found in tropical areas with high rainfall.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986546" y="2498007"/>
            <a:ext cx="231566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</a:rPr>
              <a:t>       </a:t>
            </a:r>
            <a:r>
              <a:rPr lang="en-US" sz="1100" b="1" dirty="0">
                <a:latin typeface="Comic Sans MS" panose="030F0702030302020204" pitchFamily="66" charset="0"/>
              </a:rPr>
              <a:t>Amazon Rainforest</a:t>
            </a:r>
          </a:p>
          <a:p>
            <a:r>
              <a:rPr lang="en-US" sz="1050" dirty="0">
                <a:latin typeface="Comic Sans MS" panose="030F0702030302020204" pitchFamily="66" charset="0"/>
              </a:rPr>
              <a:t>Largest tropical rainforest in the world, is located in South America, mostly in the country of Brazil.</a:t>
            </a:r>
          </a:p>
          <a:p>
            <a:endParaRPr lang="en-US" sz="1050" dirty="0">
              <a:latin typeface="Comic Sans MS" panose="030F0702030302020204" pitchFamily="66" charset="0"/>
            </a:endParaRPr>
          </a:p>
          <a:p>
            <a:r>
              <a:rPr lang="en-US" sz="1050" dirty="0">
                <a:latin typeface="Comic Sans MS" panose="030F0702030302020204" pitchFamily="66" charset="0"/>
              </a:rPr>
              <a:t>It produces over 20% of the Earth’s oxygen.</a:t>
            </a:r>
          </a:p>
          <a:p>
            <a:endParaRPr lang="en-US" sz="1050" dirty="0">
              <a:latin typeface="Comic Sans MS" panose="030F0702030302020204" pitchFamily="66" charset="0"/>
            </a:endParaRPr>
          </a:p>
          <a:p>
            <a:r>
              <a:rPr lang="en-US" sz="1050" dirty="0">
                <a:latin typeface="Comic Sans MS" panose="030F0702030302020204" pitchFamily="66" charset="0"/>
              </a:rPr>
              <a:t>It is the habitat of thousands of plants and animals.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629212" y="1398689"/>
            <a:ext cx="32256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Areas </a:t>
            </a:r>
            <a:r>
              <a:rPr lang="en-GB" sz="1100" dirty="0">
                <a:solidFill>
                  <a:schemeClr val="dk1"/>
                </a:solidFill>
                <a:latin typeface="Comic Sans MS" panose="030F0702030302020204" pitchFamily="66" charset="0"/>
              </a:rPr>
              <a:t>that are home to certain plant species determined by the climate</a:t>
            </a:r>
            <a:r>
              <a:rPr lang="en-GB" sz="1100" dirty="0">
                <a:solidFill>
                  <a:schemeClr val="dk1"/>
                </a:solidFill>
              </a:rPr>
              <a:t>.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2969984E-8FF2-4799-BE38-6904DF52DDC7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237847" y="95615"/>
            <a:ext cx="579755" cy="51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407</Words>
  <Application>Microsoft Office PowerPoint</Application>
  <PresentationFormat>A4 Paper (210x297 mm)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73</cp:revision>
  <dcterms:created xsi:type="dcterms:W3CDTF">2021-07-05T15:10:03Z</dcterms:created>
  <dcterms:modified xsi:type="dcterms:W3CDTF">2025-04-01T10:41:50Z</dcterms:modified>
</cp:coreProperties>
</file>